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3"/>
  </p:notesMasterIdLst>
  <p:sldIdLst>
    <p:sldId id="270" r:id="rId2"/>
    <p:sldId id="271" r:id="rId3"/>
    <p:sldId id="281" r:id="rId4"/>
    <p:sldId id="303" r:id="rId5"/>
    <p:sldId id="278" r:id="rId6"/>
    <p:sldId id="276" r:id="rId7"/>
    <p:sldId id="280" r:id="rId8"/>
    <p:sldId id="283" r:id="rId9"/>
    <p:sldId id="277" r:id="rId10"/>
    <p:sldId id="284" r:id="rId11"/>
    <p:sldId id="291" r:id="rId12"/>
    <p:sldId id="293" r:id="rId13"/>
    <p:sldId id="290" r:id="rId14"/>
    <p:sldId id="294" r:id="rId15"/>
    <p:sldId id="289" r:id="rId16"/>
    <p:sldId id="288" r:id="rId17"/>
    <p:sldId id="292" r:id="rId18"/>
    <p:sldId id="287" r:id="rId19"/>
    <p:sldId id="295" r:id="rId20"/>
    <p:sldId id="286" r:id="rId21"/>
    <p:sldId id="285" r:id="rId22"/>
    <p:sldId id="296" r:id="rId23"/>
    <p:sldId id="299" r:id="rId24"/>
    <p:sldId id="282" r:id="rId25"/>
    <p:sldId id="269" r:id="rId26"/>
    <p:sldId id="302" r:id="rId27"/>
    <p:sldId id="301" r:id="rId28"/>
    <p:sldId id="300" r:id="rId29"/>
    <p:sldId id="304" r:id="rId30"/>
    <p:sldId id="305" r:id="rId31"/>
    <p:sldId id="268" r:id="rId3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Merriweather Sans" pitchFamily="2" charset="77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SemiBold" panose="020B0606030504020204" pitchFamily="34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/>
    <p:restoredTop sz="96327"/>
  </p:normalViewPr>
  <p:slideViewPr>
    <p:cSldViewPr snapToGrid="0">
      <p:cViewPr varScale="1">
        <p:scale>
          <a:sx n="164" d="100"/>
          <a:sy n="164" d="100"/>
        </p:scale>
        <p:origin x="896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Nov 2021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/>
              <a:t>Speculation Barriers</a:t>
            </a:r>
            <a:endParaRPr lang="en-GB" dirty="0"/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6534" y="888206"/>
            <a:ext cx="4413250" cy="341630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5475287" cy="365601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GB" dirty="0"/>
              <a:t>Security aware Debugging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technologies or technology stacks used in Confidential Compute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Enclaves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5475287" cy="3656013"/>
          </a:xfrm>
        </p:spPr>
        <p:txBody>
          <a:bodyPr/>
          <a:lstStyle/>
          <a:p>
            <a:r>
              <a:rPr lang="en-GB" dirty="0"/>
              <a:t>Confidential Compute</a:t>
            </a:r>
          </a:p>
          <a:p>
            <a:pPr lvl="1"/>
            <a:r>
              <a:rPr lang="en-GB" dirty="0"/>
              <a:t>Mutually untrusted applications</a:t>
            </a:r>
          </a:p>
          <a:p>
            <a:pPr lvl="1"/>
            <a:r>
              <a:rPr lang="en-GB" dirty="0"/>
              <a:t>Isolated Application Enclaves</a:t>
            </a:r>
          </a:p>
          <a:p>
            <a:pPr lvl="1"/>
            <a:r>
              <a:rPr lang="en-GB"/>
              <a:t>Encrypted  Enclaves</a:t>
            </a:r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Competition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95349"/>
              </p:ext>
            </p:extLst>
          </p:nvPr>
        </p:nvGraphicFramePr>
        <p:xfrm>
          <a:off x="339538" y="867186"/>
          <a:ext cx="8464923" cy="37355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60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7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Century Gothic" panose="020B0502020202020204" pitchFamily="34" charset="0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73">
                <a:tc>
                  <a:txBody>
                    <a:bodyPr/>
                    <a:lstStyle/>
                    <a:p>
                      <a:pPr lvl="1"/>
                      <a:r>
                        <a:rPr lang="en-GB" sz="105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endParaRPr lang="en-GB" sz="9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Reference</a:t>
                      </a:r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 I</a:t>
                      </a:r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00B050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mplementations</a:t>
                      </a:r>
                      <a:endParaRPr lang="en-GB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127">
                <a:tc>
                  <a:txBody>
                    <a:bodyPr/>
                    <a:lstStyle/>
                    <a:p>
                      <a:r>
                        <a:rPr lang="en-GB" sz="105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 </a:t>
                      </a:r>
                    </a:p>
                    <a:p>
                      <a:r>
                        <a:rPr lang="en-GB" sz="900" baseline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Trustzone</a:t>
                      </a:r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 A class HW TEE</a:t>
                      </a:r>
                    </a:p>
                    <a:p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Trustzone M class HW TEE</a:t>
                      </a:r>
                      <a:endParaRPr lang="en-GB" sz="9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27">
                <a:tc>
                  <a:txBody>
                    <a:bodyPr/>
                    <a:lstStyle/>
                    <a:p>
                      <a:r>
                        <a:rPr lang="en-GB" sz="1050"/>
                        <a:t>Confidential Compute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v9A</a:t>
                      </a:r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 Realms - Confidential Compute Architecture</a:t>
                      </a:r>
                      <a:endParaRPr lang="en-GB" sz="9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SGX Enclaves - Confidential Compute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025">
                <a:tc>
                  <a:txBody>
                    <a:bodyPr/>
                    <a:lstStyle/>
                    <a:p>
                      <a:r>
                        <a:rPr lang="en-GB" sz="1050"/>
                        <a:t>Arbitrary</a:t>
                      </a:r>
                      <a:r>
                        <a:rPr lang="en-GB" sz="1050" baseline="0"/>
                        <a:t> Privileged Code Execution</a:t>
                      </a:r>
                      <a:endParaRPr lang="en-GB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27">
                <a:tc>
                  <a:txBody>
                    <a:bodyPr/>
                    <a:lstStyle/>
                    <a:p>
                      <a:r>
                        <a:rPr lang="en-GB" sz="1050"/>
                        <a:t>Control Flow Integrity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Branch Target</a:t>
                      </a:r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 Indentifier</a:t>
                      </a:r>
                    </a:p>
                    <a:p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Pointer Authentication Code</a:t>
                      </a:r>
                      <a:endParaRPr lang="en-GB" sz="9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Indirect Branch</a:t>
                      </a:r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>
                          <a:solidFill>
                            <a:srgbClr val="00B050"/>
                          </a:solidFill>
                        </a:rPr>
                        <a:t>Shadow Stack</a:t>
                      </a:r>
                      <a:endParaRPr lang="en-GB" sz="90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025">
                <a:tc>
                  <a:txBody>
                    <a:bodyPr/>
                    <a:lstStyle/>
                    <a:p>
                      <a:r>
                        <a:rPr lang="en-GB" sz="105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rgbClr val="00B050"/>
                          </a:solidFill>
                        </a:rPr>
                        <a:t>ePMP</a:t>
                      </a:r>
                      <a:endParaRPr lang="en-GB" sz="9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025">
                <a:tc>
                  <a:txBody>
                    <a:bodyPr/>
                    <a:lstStyle/>
                    <a:p>
                      <a:r>
                        <a:rPr lang="en-GB" sz="1050" dirty="0" err="1"/>
                        <a:t>Micro</a:t>
                      </a:r>
                      <a:r>
                        <a:rPr lang="en-GB" sz="1050" baseline="0" dirty="0" err="1"/>
                        <a:t>Architectural</a:t>
                      </a:r>
                      <a:r>
                        <a:rPr lang="en-GB" sz="1050" baseline="0" dirty="0"/>
                        <a:t> Leakage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Speculation</a:t>
                      </a:r>
                      <a:r>
                        <a:rPr lang="en-GB" sz="900" baseline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Barriers</a:t>
                      </a:r>
                      <a:endParaRPr lang="en-GB" sz="90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Speculation</a:t>
                      </a:r>
                      <a:r>
                        <a:rPr lang="en-GB" sz="900" baseline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r>
                        <a:rPr lang="en-GB" sz="105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</a:t>
                      </a:r>
                      <a:r>
                        <a:rPr lang="en-US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Latency 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SHA, RNG, ???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436050">
                <a:tc>
                  <a:txBody>
                    <a:bodyPr/>
                    <a:lstStyle/>
                    <a:p>
                      <a:r>
                        <a:rPr lang="en-GB" sz="105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AArch64cryptolib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Intel IPP Cryptography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3445" y="923424"/>
            <a:ext cx="1059778" cy="182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35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 err="1"/>
              <a:t>ePMP</a:t>
            </a:r>
            <a:r>
              <a:rPr lang="en-GB" dirty="0"/>
              <a:t>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PSIRT process defined</a:t>
            </a:r>
          </a:p>
          <a:p>
            <a:r>
              <a:rPr lang="en-GB" dirty="0"/>
              <a:t>MPU Draft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the Security Tech SIG</a:t>
            </a:r>
          </a:p>
          <a:p>
            <a:r>
              <a:rPr lang="en-GB" dirty="0"/>
              <a:t>IOPMP effort launched under Software HC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665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PSIRT process integration &amp; communication</a:t>
            </a:r>
          </a:p>
          <a:p>
            <a:r>
              <a:rPr lang="en-GB" dirty="0"/>
              <a:t>Draft Security Model </a:t>
            </a:r>
          </a:p>
          <a:p>
            <a:r>
              <a:rPr lang="en-GB" dirty="0"/>
              <a:t>Blockchain SIG strategy recommendations</a:t>
            </a:r>
          </a:p>
          <a:p>
            <a:r>
              <a:rPr lang="en-GB" dirty="0"/>
              <a:t>CFI SIG strategy recommendations</a:t>
            </a:r>
          </a:p>
          <a:p>
            <a:r>
              <a:rPr lang="en-GB" dirty="0" err="1"/>
              <a:t>uArchitectural</a:t>
            </a:r>
            <a:r>
              <a:rPr lang="en-GB" dirty="0"/>
              <a:t>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specification </a:t>
            </a:r>
          </a:p>
          <a:p>
            <a:r>
              <a:rPr lang="en-GB" dirty="0"/>
              <a:t>Russian Crypto TG disposition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271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01460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288490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48483" y="900953"/>
            <a:ext cx="2716" cy="3390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318746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291853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318747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52066" y="428849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2022</a:t>
            </a:r>
          </a:p>
        </p:txBody>
      </p:sp>
      <p:sp>
        <p:nvSpPr>
          <p:cNvPr id="28" name="Text Placeholder 27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330850" cy="423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indent="0">
              <a:buNone/>
            </a:pPr>
            <a:r>
              <a:rPr lang="en-GB" dirty="0"/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1419" y="428849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51199" y="1048687"/>
            <a:ext cx="99012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Security Model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551198" y="1357786"/>
            <a:ext cx="334202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07559" y="1651914"/>
            <a:ext cx="368229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HW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39174" y="1865337"/>
            <a:ext cx="285077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Confidential Compute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546718" y="2751980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MPU spec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077204" y="3037731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Russian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49840" y="3685990"/>
            <a:ext cx="334066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MicroArchitectural</a:t>
            </a:r>
            <a:r>
              <a:rPr lang="en-GB" sz="900" dirty="0"/>
              <a:t> Leakage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46717" y="4010502"/>
            <a:ext cx="6696327" cy="183776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Ecosystem, Reference implementations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440267" y="42589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9349" y="3277184"/>
            <a:ext cx="1377847" cy="183776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 ratified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54868" y="2753165"/>
            <a:ext cx="1377847" cy="183776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r>
              <a:rPr lang="en-GB" sz="900" dirty="0"/>
              <a:t> ratified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49841" y="2496304"/>
            <a:ext cx="190521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IOPMP</a:t>
            </a:r>
            <a:endParaRPr lang="en-GB" sz="9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48483" y="3283031"/>
            <a:ext cx="243377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 spec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039173" y="3277184"/>
            <a:ext cx="37240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 spec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49841" y="2269476"/>
            <a:ext cx="248933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IOMMU collaboration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59606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Longer 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7850" indent="-457200">
              <a:buFont typeface="+mj-lt"/>
              <a:buAutoNum type="arabicPeriod"/>
            </a:pPr>
            <a:r>
              <a:rPr lang="en-GB" dirty="0"/>
              <a:t>TEE and Confidential Computing</a:t>
            </a:r>
          </a:p>
          <a:p>
            <a:pPr marL="577850" indent="-457200">
              <a:buFont typeface="+mj-lt"/>
              <a:buAutoNum type="arabicPeriod"/>
            </a:pPr>
            <a:r>
              <a:rPr lang="en-GB" dirty="0"/>
              <a:t>Ecosystem</a:t>
            </a:r>
          </a:p>
          <a:p>
            <a:pPr marL="577850" indent="-457200">
              <a:buFont typeface="+mj-lt"/>
              <a:buAutoNum type="arabicPeriod"/>
            </a:pPr>
            <a:r>
              <a:rPr lang="en-GB" dirty="0" err="1"/>
              <a:t>uArch</a:t>
            </a:r>
            <a:r>
              <a:rPr lang="en-GB" dirty="0"/>
              <a:t> leakage and CFI protections</a:t>
            </a:r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358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418"/>
            <a:ext cx="9144000" cy="31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7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1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Macintosh PowerPoint</Application>
  <PresentationFormat>On-screen Show (16:9)</PresentationFormat>
  <Paragraphs>289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Century Gothic</vt:lpstr>
      <vt:lpstr>Helvetica Neue</vt:lpstr>
      <vt:lpstr>Merriweather Sans</vt:lpstr>
      <vt:lpstr>.AppleSystemUIFont</vt:lpstr>
      <vt:lpstr>Open Sans SemiBold</vt:lpstr>
      <vt:lpstr>Open Sans</vt:lpstr>
      <vt:lpstr>Arial</vt:lpstr>
      <vt:lpstr>Verdana</vt:lpstr>
      <vt:lpstr>Simple Light</vt:lpstr>
      <vt:lpstr>RISC-V Security Nov 2021 </vt:lpstr>
      <vt:lpstr>Intrinsic Security</vt:lpstr>
      <vt:lpstr>RISC-V Security Rationale</vt:lpstr>
      <vt:lpstr>RISC-V Security Scope</vt:lpstr>
      <vt:lpstr>PowerPoint Presentation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Confidential Compute</vt:lpstr>
      <vt:lpstr>Enclaves</vt:lpstr>
      <vt:lpstr>Blockchains</vt:lpstr>
      <vt:lpstr>SIRT</vt:lpstr>
      <vt:lpstr>Competition</vt:lpstr>
      <vt:lpstr>Competition</vt:lpstr>
      <vt:lpstr>Status </vt:lpstr>
      <vt:lpstr>2021 Highlights</vt:lpstr>
      <vt:lpstr>1st Half 2022 Targets</vt:lpstr>
      <vt:lpstr>Roadmap</vt:lpstr>
      <vt:lpstr>Roadmap</vt:lpstr>
      <vt:lpstr>Longer Term Priorities</vt:lpstr>
      <vt:lpstr>backup</vt:lpstr>
      <vt:lpstr>Security Organization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2022-01-05T16:08:59Z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